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9" r:id="rId14"/>
    <p:sldId id="270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FF"/>
    <a:srgbClr val="66FF66"/>
    <a:srgbClr val="FF99FF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ED06-F134-4687-A592-25FF4BF1ADA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B76D-E6BD-42B2-8558-299DABA8FE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ED06-F134-4687-A592-25FF4BF1ADA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B76D-E6BD-42B2-8558-299DABA8FE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ED06-F134-4687-A592-25FF4BF1ADA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B76D-E6BD-42B2-8558-299DABA8FE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ED06-F134-4687-A592-25FF4BF1ADA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B76D-E6BD-42B2-8558-299DABA8FE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ED06-F134-4687-A592-25FF4BF1ADA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B76D-E6BD-42B2-8558-299DABA8FE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ED06-F134-4687-A592-25FF4BF1ADA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B76D-E6BD-42B2-8558-299DABA8FE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ED06-F134-4687-A592-25FF4BF1ADA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B76D-E6BD-42B2-8558-299DABA8FE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ED06-F134-4687-A592-25FF4BF1ADA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B76D-E6BD-42B2-8558-299DABA8FE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ED06-F134-4687-A592-25FF4BF1ADA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B76D-E6BD-42B2-8558-299DABA8FE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ED06-F134-4687-A592-25FF4BF1ADA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B76D-E6BD-42B2-8558-299DABA8FE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ED06-F134-4687-A592-25FF4BF1ADA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B76D-E6BD-42B2-8558-299DABA8FE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EED06-F134-4687-A592-25FF4BF1ADA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3B76D-E6BD-42B2-8558-299DABA8FE0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457200"/>
            <a:ext cx="84582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63500" cmpd="sng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Grasses (Family </a:t>
            </a:r>
            <a:r>
              <a:rPr lang="en-US" sz="4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Gramineae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4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Poaceae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752600"/>
            <a:ext cx="8001000" cy="169277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General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buFont typeface="Wingdings" pitchFamily="2" charset="2"/>
              <a:buChar char="q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Largest important family of flowering plants</a:t>
            </a:r>
          </a:p>
          <a:p>
            <a:pPr indent="457200">
              <a:buFont typeface="Wingdings" pitchFamily="2" charset="2"/>
              <a:buChar char="q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About 620 genera and 10,000 species</a:t>
            </a:r>
          </a:p>
          <a:p>
            <a:pPr indent="457200">
              <a:buFont typeface="Wingdings" pitchFamily="2" charset="2"/>
              <a:buChar char="q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Include 75% of forage crops and all the cereal crops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3641229"/>
            <a:ext cx="8001000" cy="200054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Description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Annuals or perennials</a:t>
            </a:r>
          </a:p>
          <a:p>
            <a:pPr indent="457200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Herbaceous (non-woody) plants</a:t>
            </a:r>
          </a:p>
          <a:p>
            <a:pPr indent="457200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Monocotyledonous</a:t>
            </a:r>
          </a:p>
          <a:p>
            <a:pPr indent="457200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Size ranges from few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centimeres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to more than 20 m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57200"/>
            <a:ext cx="80772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63500" cmpd="sng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Morphology of Grasses – Flowers 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752600"/>
            <a:ext cx="8001000" cy="120032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350838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Small perfect flowers</a:t>
            </a:r>
          </a:p>
          <a:p>
            <a:pPr indent="350838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Arranged in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spikelets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350838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Two bracts below each flower (lemma,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palea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3429000"/>
            <a:ext cx="8001000" cy="230832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Lemma: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larger outer bract</a:t>
            </a: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Palea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smaller inner bract – enclosed by lemma</a:t>
            </a:r>
          </a:p>
          <a:p>
            <a:pPr marL="1082675" indent="-1082675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Stamens: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usually three, slender filaments bear 2 celled anthers</a:t>
            </a:r>
          </a:p>
          <a:p>
            <a:pPr marL="1082675" indent="-1082675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Pistil: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single, one celled ovary with one ovule</a:t>
            </a:r>
          </a:p>
          <a:p>
            <a:pPr marL="1082675" indent="-22860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Styles – two, with feathery stigma (plumose)</a:t>
            </a:r>
          </a:p>
          <a:p>
            <a:pPr marL="1082675" indent="-1082675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Lodicules: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Two, inside the lemma, at base of flower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HAMMAD\Desktop\Fodder\plate12_gras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838200"/>
            <a:ext cx="3207026" cy="3352800"/>
          </a:xfrm>
          <a:prstGeom prst="rect">
            <a:avLst/>
          </a:prstGeom>
          <a:noFill/>
        </p:spPr>
      </p:pic>
      <p:pic>
        <p:nvPicPr>
          <p:cNvPr id="23555" name="Picture 3" descr="C:\Users\HAMMAD\Desktop\Fodder\flor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685800"/>
            <a:ext cx="4267200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0838"/>
            <a:ext cx="8229600" cy="487362"/>
          </a:xfrm>
          <a:solidFill>
            <a:schemeClr val="accent1"/>
          </a:solidFill>
          <a:ln w="63500" cmpd="sng"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VARIOUS GRASS SPECIES USED AS FORAGES </a:t>
            </a:r>
            <a:endParaRPr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31669153"/>
              </p:ext>
            </p:extLst>
          </p:nvPr>
        </p:nvGraphicFramePr>
        <p:xfrm>
          <a:off x="152400" y="1264923"/>
          <a:ext cx="8763000" cy="5364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3650"/>
                <a:gridCol w="2606040"/>
                <a:gridCol w="868680"/>
                <a:gridCol w="544830"/>
                <a:gridCol w="1524000"/>
                <a:gridCol w="685800"/>
              </a:tblGrid>
              <a:tr h="43791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cap="all" dirty="0">
                          <a:latin typeface="Georgia"/>
                          <a:ea typeface="Times New Roman"/>
                          <a:cs typeface="Times New Roman"/>
                        </a:rPr>
                        <a:t>Crops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cap="all" dirty="0">
                          <a:latin typeface="Georgia"/>
                          <a:ea typeface="Times New Roman"/>
                          <a:cs typeface="Times New Roman"/>
                        </a:rPr>
                        <a:t>Botanical Name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cap="all" dirty="0">
                          <a:latin typeface="Georgia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en-GB" sz="1400" b="1" cap="all" baseline="30000" dirty="0">
                          <a:latin typeface="Georgia"/>
                          <a:ea typeface="Times New Roman"/>
                          <a:cs typeface="Times New Roman"/>
                        </a:rPr>
                        <a:t>*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cap="all" dirty="0">
                          <a:latin typeface="Georgia"/>
                          <a:ea typeface="Times New Roman"/>
                          <a:cs typeface="Times New Roman"/>
                        </a:rPr>
                        <a:t>X 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cap="all" dirty="0">
                          <a:latin typeface="Georgia"/>
                          <a:ea typeface="Times New Roman"/>
                          <a:cs typeface="Times New Roman"/>
                        </a:rPr>
                        <a:t>2n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cap="all" dirty="0" err="1">
                          <a:latin typeface="Georgia"/>
                          <a:ea typeface="Times New Roman"/>
                          <a:cs typeface="Times New Roman"/>
                        </a:rPr>
                        <a:t>Hbt</a:t>
                      </a:r>
                      <a:r>
                        <a:rPr lang="en-GB" sz="1400" b="1" cap="all" baseline="30000" dirty="0">
                          <a:latin typeface="Georgia"/>
                          <a:ea typeface="Times New Roman"/>
                          <a:cs typeface="Times New Roman"/>
                        </a:rPr>
                        <a:t>*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Bermuda grass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i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Cynodon dactylon</a:t>
                      </a:r>
                      <a:endParaRPr lang="en-US" sz="1400" b="1" i="1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9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18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Brome grass</a:t>
                      </a:r>
                      <a:endParaRPr lang="en-US" sz="1400" dirty="0">
                        <a:solidFill>
                          <a:srgbClr val="FF0000"/>
                        </a:solidFill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Bromus</a:t>
                      </a:r>
                      <a:r>
                        <a:rPr lang="en-GB" sz="1400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inermis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7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56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Fairway Wheat grass</a:t>
                      </a:r>
                      <a:endParaRPr lang="en-US" sz="1400" dirty="0">
                        <a:solidFill>
                          <a:srgbClr val="FF0000"/>
                        </a:solidFill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Agropyron</a:t>
                      </a:r>
                      <a:r>
                        <a:rPr lang="en-GB" sz="1400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Cristatum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-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14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Wheat grass</a:t>
                      </a:r>
                      <a:endParaRPr lang="en-US" sz="1400" dirty="0">
                        <a:solidFill>
                          <a:srgbClr val="FF0000"/>
                        </a:solidFill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Agropyron</a:t>
                      </a:r>
                      <a:r>
                        <a:rPr lang="en-GB" sz="1400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trachycaulum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Self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-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28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Crested Wheat grass</a:t>
                      </a:r>
                      <a:endParaRPr lang="en-US" sz="1400" dirty="0">
                        <a:solidFill>
                          <a:srgbClr val="FF0000"/>
                        </a:solidFill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Agropyron</a:t>
                      </a:r>
                      <a:r>
                        <a:rPr lang="en-GB" sz="1400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desertorum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7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42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Western Wheat Grass</a:t>
                      </a:r>
                      <a:endParaRPr lang="en-US" sz="1400" dirty="0">
                        <a:solidFill>
                          <a:srgbClr val="FF0000"/>
                        </a:solidFill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Agropyron</a:t>
                      </a:r>
                      <a:r>
                        <a:rPr lang="en-GB" sz="1400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smithii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7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56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Napier grass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Pennisetum</a:t>
                      </a:r>
                      <a:r>
                        <a:rPr lang="en-GB" sz="1400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purpureum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7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28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Pearl millets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Pennisetum</a:t>
                      </a:r>
                      <a:r>
                        <a:rPr lang="en-GB" sz="1400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americanum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7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14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Kikuyu grass</a:t>
                      </a:r>
                      <a:endParaRPr lang="en-US" sz="1400" dirty="0">
                        <a:solidFill>
                          <a:srgbClr val="FF0000"/>
                        </a:solidFill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Pennisetum</a:t>
                      </a:r>
                      <a:r>
                        <a:rPr lang="en-GB" sz="1400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clandestinum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Apom</a:t>
                      </a:r>
                      <a:endParaRPr lang="en-GB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9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36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Ryegrass</a:t>
                      </a:r>
                      <a:endParaRPr lang="en-US" sz="1400" dirty="0">
                        <a:solidFill>
                          <a:srgbClr val="FF0000"/>
                        </a:solidFill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Lolium</a:t>
                      </a:r>
                      <a:r>
                        <a:rPr lang="en-GB" sz="1400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perenne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7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14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Love grass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Eragrostis</a:t>
                      </a:r>
                      <a:r>
                        <a:rPr lang="en-US" sz="1400" b="1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US" sz="1400" b="1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curvula</a:t>
                      </a:r>
                      <a:endParaRPr lang="en-US" sz="1400" b="1" i="1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 smtClean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Apom</a:t>
                      </a:r>
                      <a:endParaRPr lang="en-GB" sz="1400" dirty="0" smtClean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40, 50</a:t>
                      </a:r>
                      <a:endParaRPr lang="en-US" sz="1400" b="1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Timothy grass</a:t>
                      </a:r>
                      <a:endParaRPr lang="en-US" sz="1400" dirty="0">
                        <a:solidFill>
                          <a:srgbClr val="FF0000"/>
                        </a:solidFill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Phleum</a:t>
                      </a:r>
                      <a:r>
                        <a:rPr lang="en-GB" sz="1400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GB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pratense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7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42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Bahia grass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Paspallum</a:t>
                      </a:r>
                      <a:r>
                        <a:rPr lang="en-US" sz="1400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US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notatum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 smtClean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Apom</a:t>
                      </a:r>
                      <a:endParaRPr lang="en-GB" sz="1400" dirty="0" smtClean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20, 40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Blue grass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Poa</a:t>
                      </a:r>
                      <a:r>
                        <a:rPr lang="en-US" sz="1400" i="1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</a:t>
                      </a:r>
                      <a:r>
                        <a:rPr lang="en-US" sz="1400" i="1" dirty="0" err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pratensis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 smtClean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Apom</a:t>
                      </a:r>
                      <a:endParaRPr lang="en-GB" sz="1400" dirty="0" smtClean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28, 56, 70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Buffel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grass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Cenchrus ciliare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 smtClean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Apom</a:t>
                      </a:r>
                      <a:endParaRPr lang="en-GB" sz="1400" dirty="0" smtClean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32,34,36,40, 54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Dallis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 grass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Paspalum dilatatum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 smtClean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Apom</a:t>
                      </a:r>
                      <a:endParaRPr lang="en-GB" sz="1400" dirty="0" smtClean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40,50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grass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i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Panicum maximum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err="1" smtClean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Apom</a:t>
                      </a:r>
                      <a:endParaRPr lang="en-GB" sz="1400" dirty="0" smtClean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16,32, 40, 48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Sorghum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Sorghum bicolor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20</a:t>
                      </a:r>
                      <a:endParaRPr lang="en-GB" sz="1400" b="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</a:t>
                      </a: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Sudangrass</a:t>
                      </a:r>
                      <a:endParaRPr lang="en-GB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i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Sorghum bicolor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C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10</a:t>
                      </a:r>
                      <a:endParaRPr lang="en-US" sz="140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20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P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  <a:tr h="24632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Oats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i="1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Avena sativa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David" pitchFamily="34" charset="-79"/>
                          <a:ea typeface="Times New Roman"/>
                          <a:cs typeface="David" pitchFamily="34" charset="-79"/>
                        </a:rPr>
                        <a:t>Self</a:t>
                      </a: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b="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David" pitchFamily="34" charset="-79"/>
                        <a:ea typeface="Times New Roman"/>
                        <a:cs typeface="David" pitchFamily="34" charset="-79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BFAAB-6EE7-4F31-9E6A-4399E69A660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57200"/>
            <a:ext cx="80772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63500" cmpd="sng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Types of Grasses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1600200"/>
            <a:ext cx="8001000" cy="193899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Bunch Grasses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That produce tillers from base of the stem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Have no rhizomes or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stolons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Spread by seed only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Timothy, crested wheat grass, corn, wheat, barley etc.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3852208"/>
            <a:ext cx="8001000" cy="230832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Sod Grasses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Grasses capable of producing rhizomes or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stolons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Give rise a new plant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vegetatively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from nodes of rhizomes or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stolons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For thick, dense cover or sod to the soil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Blue grass,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bermuda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grass, buffalo grass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57200"/>
            <a:ext cx="80772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63500" cmpd="sng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Seasonal Classification of Grasses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1600200"/>
            <a:ext cx="8001000" cy="193899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Warm Season Grasses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Produce most of their growth during the warmer period of growing season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Adapted to humid, semi-tropical, tropical, arid climate of southeast and southwest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3852208"/>
            <a:ext cx="8001000" cy="156966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Cool Season Grasses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Produce most of their growth during cool period of growth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Belong to genera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Agropyron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Bromus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Dactylis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Festuca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Phalaris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Phleum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Poa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371600"/>
          <a:ext cx="8763000" cy="5385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250"/>
                <a:gridCol w="3651250"/>
                <a:gridCol w="892528"/>
                <a:gridCol w="3488972"/>
              </a:tblGrid>
              <a:tr h="321833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Warm season grasses (</a:t>
                      </a:r>
                      <a:r>
                        <a:rPr lang="en-US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Kharif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Cool season grasses (Rabi)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</a:tr>
              <a:tr h="3218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Big blue stem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Fairway Wheat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18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Sand blue stem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Tall Wheat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18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Sand blue stem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Intermediate Wheat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142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Rhodes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Western Wheat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18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Weeping love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Tall oat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043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Sand love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Smooth brome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18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Guinea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Orchard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356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Para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Rye and rye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18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Switch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Fescue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18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Dallis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Canary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18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11.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Bahia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Timothy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62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Indian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Blue grass 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18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Johnson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543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Sorghum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18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Sudan grass</a:t>
                      </a:r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18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Millets </a:t>
                      </a: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BFAAB-6EE7-4F31-9E6A-4399E69A660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4800" y="152400"/>
            <a:ext cx="861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Seasonal Classification of Grass Species Used as Forages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57200"/>
            <a:ext cx="80772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63500" cmpd="sng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Morphology of Grasses – Leaves 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752600"/>
            <a:ext cx="8001000" cy="126188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Leaves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Borne on stem, alternately in two rows, one on each node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Consist of sheath, blade, and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ligule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3641229"/>
            <a:ext cx="8229600" cy="230832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Sheath: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surrounds the stem above node</a:t>
            </a:r>
          </a:p>
          <a:p>
            <a:pPr algn="just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Blade: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is parallel veined, typically flat, narrow, and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sessil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974725" indent="-974725" algn="just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Ligule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small membranous flap at the junction of sheath and blade</a:t>
            </a:r>
          </a:p>
          <a:p>
            <a:pPr algn="just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Auricles: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projections on either side of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ligule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Collar: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region at the junction of the sheath and blade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AMMAD\Desktop\Fodder\colla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228600"/>
            <a:ext cx="4673600" cy="3048000"/>
          </a:xfrm>
          <a:prstGeom prst="rect">
            <a:avLst/>
          </a:prstGeom>
          <a:noFill/>
        </p:spPr>
      </p:pic>
      <p:pic>
        <p:nvPicPr>
          <p:cNvPr id="2051" name="Picture 3" descr="C:\Users\HAMMAD\Desktop\Fodder\GrassMorp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8600"/>
            <a:ext cx="3248025" cy="2390775"/>
          </a:xfrm>
          <a:prstGeom prst="rect">
            <a:avLst/>
          </a:prstGeom>
          <a:noFill/>
        </p:spPr>
      </p:pic>
      <p:pic>
        <p:nvPicPr>
          <p:cNvPr id="2052" name="Picture 4" descr="C:\Users\HAMMAD\Desktop\Fodder\new_colla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3733800"/>
            <a:ext cx="2590800" cy="2746248"/>
          </a:xfrm>
          <a:prstGeom prst="rect">
            <a:avLst/>
          </a:prstGeom>
          <a:noFill/>
        </p:spPr>
      </p:pic>
      <p:pic>
        <p:nvPicPr>
          <p:cNvPr id="2053" name="Picture 5" descr="C:\Users\HAMMAD\Desktop\Fodder\timothy_colla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6082" y="2819400"/>
            <a:ext cx="2570518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57200"/>
            <a:ext cx="80772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63500" cmpd="sng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Morphology of Grasses – Stems 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752600"/>
            <a:ext cx="8001000" cy="120032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Internodes: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may be hollow, pithy, or solid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Nodes: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joints, always solid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Leaves have their vascular connection with stem at nodes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3733800"/>
            <a:ext cx="8001000" cy="193899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Suckers: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lateral buds from leaf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axil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become vegetative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Brace roots: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arise from nodal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meristem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Rhizomes: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horizontal underground stems</a:t>
            </a: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Stolons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above ground creeping stems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Corms: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thickened lower internodes which store food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AMMAD\Desktop\Fodder\grassPlantWithLab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288" y="-1"/>
            <a:ext cx="4851512" cy="6858001"/>
          </a:xfrm>
          <a:prstGeom prst="rect">
            <a:avLst/>
          </a:prstGeom>
          <a:noFill/>
        </p:spPr>
      </p:pic>
      <p:sp>
        <p:nvSpPr>
          <p:cNvPr id="1029" name="AutoShape 5" descr="http://passel.unl.edu/Image/siteImages/CornRootsCBL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C:\Users\HAMMAD\Desktop\Fodder\CornRootsCBL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170407"/>
            <a:ext cx="2927921" cy="3563393"/>
          </a:xfrm>
          <a:prstGeom prst="rect">
            <a:avLst/>
          </a:prstGeom>
          <a:noFill/>
        </p:spPr>
      </p:pic>
      <p:pic>
        <p:nvPicPr>
          <p:cNvPr id="1031" name="Picture 7" descr="C:\Users\HAMMAD\Desktop\Fodder\timothycor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3852558"/>
            <a:ext cx="2995613" cy="2843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57200"/>
            <a:ext cx="80772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63500" cmpd="sng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Morphology of Grasses – Roots 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752600"/>
            <a:ext cx="8001000" cy="156966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350838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Fibrous root system</a:t>
            </a:r>
          </a:p>
          <a:p>
            <a:pPr indent="350838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Primary root persist for only a short time after germination</a:t>
            </a:r>
          </a:p>
          <a:p>
            <a:pPr indent="350838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Extensive system of secondary roots arise at the lower nodes of young stem – major part of permanent root system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3733800"/>
            <a:ext cx="8001000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Prop roots: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secondary roots at nodes above ground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At nodes of creeping stems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stolons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57200"/>
            <a:ext cx="80772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63500" cmpd="sng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Morphology of Grasses – Inflorescence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752600"/>
            <a:ext cx="8001000" cy="193899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350838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unit of grass inflorescence – spikelet </a:t>
            </a:r>
          </a:p>
          <a:p>
            <a:pPr indent="350838">
              <a:buFont typeface="Wingdings" pitchFamily="2" charset="2"/>
              <a:buChar char="Ø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Spikelets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are in groups or clusters – inflorescence</a:t>
            </a:r>
          </a:p>
          <a:p>
            <a:pPr indent="350838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Variable number of flowers per spikelet</a:t>
            </a:r>
          </a:p>
          <a:p>
            <a:pPr indent="350838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Axis of spikelet –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rachilla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indent="350838"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At the base of spikelet, two bracts – glumes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3992940"/>
            <a:ext cx="8001000" cy="156966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Raceme: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spikelets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borne along 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unbranched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axis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Spike: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has sessile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spikelets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082675" indent="-1082675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Panicle: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spikelets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are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pedicelled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in a branched inflorescence (open, diffuse, contracted)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C:\Users\HAMMAD\Desktop\Fodder\spikelet_diagr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533400"/>
            <a:ext cx="2438400" cy="2857501"/>
          </a:xfrm>
          <a:prstGeom prst="rect">
            <a:avLst/>
          </a:prstGeom>
          <a:noFill/>
        </p:spPr>
      </p:pic>
      <p:pic>
        <p:nvPicPr>
          <p:cNvPr id="19463" name="Picture 7" descr="C:\Users\HAMMAD\Desktop\Fodder\grass_panic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533400"/>
            <a:ext cx="1905000" cy="2857500"/>
          </a:xfrm>
          <a:prstGeom prst="rect">
            <a:avLst/>
          </a:prstGeom>
          <a:noFill/>
        </p:spPr>
      </p:pic>
      <p:pic>
        <p:nvPicPr>
          <p:cNvPr id="19464" name="Picture 8" descr="C:\Users\HAMMAD\Desktop\Fodder\grass_racem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533400"/>
            <a:ext cx="1714500" cy="2857500"/>
          </a:xfrm>
          <a:prstGeom prst="rect">
            <a:avLst/>
          </a:prstGeom>
          <a:noFill/>
        </p:spPr>
      </p:pic>
      <p:pic>
        <p:nvPicPr>
          <p:cNvPr id="19465" name="Picture 9" descr="C:\Users\HAMMAD\Desktop\Fodder\grass_spik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67600" y="533400"/>
            <a:ext cx="1428750" cy="28575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048000" y="3429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Panicle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0" y="3429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Raceme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15200" y="3429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Spike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70" name="Picture 14" descr="C:\Users\HAMMAD\Desktop\Fodder\panicl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24200" y="3886199"/>
            <a:ext cx="1905000" cy="2542873"/>
          </a:xfrm>
          <a:prstGeom prst="rect">
            <a:avLst/>
          </a:prstGeom>
          <a:noFill/>
        </p:spPr>
      </p:pic>
      <p:pic>
        <p:nvPicPr>
          <p:cNvPr id="19475" name="Picture 19" descr="C:\Users\HAMMAD\Desktop\Fodder\2486063-526681-a-spike-of-grass-with-seed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72400" y="3886200"/>
            <a:ext cx="914400" cy="2589451"/>
          </a:xfrm>
          <a:prstGeom prst="rect">
            <a:avLst/>
          </a:prstGeom>
          <a:noFill/>
        </p:spPr>
      </p:pic>
      <p:pic>
        <p:nvPicPr>
          <p:cNvPr id="19476" name="Picture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62600" y="3886200"/>
            <a:ext cx="1358229" cy="2543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http://www.wnmu.edu/academic/nspages/gilaflora/p_arundinacea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962400"/>
            <a:ext cx="1752660" cy="2630017"/>
          </a:xfrm>
          <a:prstGeom prst="rect">
            <a:avLst/>
          </a:prstGeom>
          <a:noFill/>
        </p:spPr>
      </p:pic>
      <p:pic>
        <p:nvPicPr>
          <p:cNvPr id="3" name="Picture 13" descr="http://nature.ca/aaflora/images/r27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962400"/>
            <a:ext cx="1895475" cy="2707822"/>
          </a:xfrm>
          <a:prstGeom prst="rect">
            <a:avLst/>
          </a:prstGeom>
          <a:noFill/>
        </p:spPr>
      </p:pic>
      <p:pic>
        <p:nvPicPr>
          <p:cNvPr id="4" name="Picture 4" descr="http://farm4.staticflickr.com/3548/3811063179_9c731ca474_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4038600"/>
            <a:ext cx="1943100" cy="25908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4800" y="4297740"/>
            <a:ext cx="175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Open</a:t>
            </a: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Diffused</a:t>
            </a: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Contracted</a:t>
            </a:r>
          </a:p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Panicles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6" descr="C:\Users\HAMMAD\Desktop\Fodder\cereal22e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228600"/>
            <a:ext cx="4648200" cy="3474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868</Words>
  <Application>Microsoft Office PowerPoint</Application>
  <PresentationFormat>On-screen Show (4:3)</PresentationFormat>
  <Paragraphs>268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VARIOUS GRASS SPECIES USED AS FORAGES 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HAMMAD</dc:creator>
  <cp:lastModifiedBy>Dr.Naeem</cp:lastModifiedBy>
  <cp:revision>147</cp:revision>
  <dcterms:created xsi:type="dcterms:W3CDTF">2012-10-10T14:12:42Z</dcterms:created>
  <dcterms:modified xsi:type="dcterms:W3CDTF">2013-10-09T04:47:09Z</dcterms:modified>
</cp:coreProperties>
</file>